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65" r:id="rId3"/>
    <p:sldId id="263" r:id="rId4"/>
    <p:sldId id="268" r:id="rId5"/>
    <p:sldId id="261" r:id="rId6"/>
    <p:sldId id="258" r:id="rId7"/>
    <p:sldId id="264" r:id="rId8"/>
    <p:sldId id="273" r:id="rId9"/>
    <p:sldId id="266" r:id="rId10"/>
    <p:sldId id="267" r:id="rId11"/>
    <p:sldId id="274" r:id="rId12"/>
    <p:sldId id="277" r:id="rId1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128BD79-2D3D-9A48-BE70-ADE380405135}" type="datetimeFigureOut">
              <a:rPr lang="fr-FR" smtClean="0"/>
              <a:t>18/01/2023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5553A0C-333C-BF47-89D3-4CC6C64EE42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491474" y="4538113"/>
            <a:ext cx="3313355" cy="1702160"/>
          </a:xfrm>
        </p:spPr>
        <p:txBody>
          <a:bodyPr>
            <a:noAutofit/>
          </a:bodyPr>
          <a:lstStyle/>
          <a:p>
            <a:r>
              <a:rPr lang="fr-FR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Les arts plastiques au lycée Renan</a:t>
            </a:r>
          </a:p>
        </p:txBody>
      </p:sp>
    </p:spTree>
    <p:extLst>
      <p:ext uri="{BB962C8B-B14F-4D97-AF65-F5344CB8AC3E}">
        <p14:creationId xmlns:p14="http://schemas.microsoft.com/office/powerpoint/2010/main" val="1233407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07090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832" y="0"/>
            <a:ext cx="5514834" cy="3676556"/>
          </a:xfrm>
          <a:prstGeom prst="rect">
            <a:avLst/>
          </a:prstGeom>
        </p:spPr>
      </p:pic>
      <p:pic>
        <p:nvPicPr>
          <p:cNvPr id="3" name="Image 2" descr="P107088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36429"/>
            <a:ext cx="5032786" cy="335519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265409"/>
            <a:ext cx="3661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Carnet de travail réalisé en terminale</a:t>
            </a:r>
          </a:p>
        </p:txBody>
      </p:sp>
      <p:pic>
        <p:nvPicPr>
          <p:cNvPr id="6" name="Image 5" descr="P107088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970" y="3655980"/>
            <a:ext cx="4803029" cy="3202019"/>
          </a:xfrm>
          <a:prstGeom prst="rect">
            <a:avLst/>
          </a:prstGeom>
        </p:spPr>
      </p:pic>
      <p:pic>
        <p:nvPicPr>
          <p:cNvPr id="5" name="Image 4" descr="P1070896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91620"/>
            <a:ext cx="4149569" cy="276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50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10085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21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10086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6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1049" y="748284"/>
            <a:ext cx="7646193" cy="3724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 Les arts plastiques en première</a:t>
            </a:r>
          </a:p>
          <a:p>
            <a:endParaRPr lang="fr-FR" sz="2800" b="1" dirty="0"/>
          </a:p>
          <a:p>
            <a:r>
              <a:rPr lang="fr-FR" b="1" dirty="0"/>
              <a:t>Deux possibilités :</a:t>
            </a:r>
          </a:p>
          <a:p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chemeClr val="accent3"/>
                </a:solidFill>
              </a:rPr>
              <a:t>Une option  (3H)</a:t>
            </a:r>
          </a:p>
          <a:p>
            <a:pPr algn="just"/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-   </a:t>
            </a:r>
            <a:r>
              <a:rPr lang="fr-FR" b="1" dirty="0">
                <a:solidFill>
                  <a:srgbClr val="3366FF"/>
                </a:solidFill>
              </a:rPr>
              <a:t>Une spécialité:  4h (2h de pratique et 2h de culture artistique)</a:t>
            </a:r>
          </a:p>
          <a:p>
            <a:pPr marL="285750" indent="-285750" algn="just">
              <a:buFontTx/>
              <a:buChar char="-"/>
            </a:pP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473906" y="3041220"/>
            <a:ext cx="78416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dirty="0"/>
              <a:t>- un enseignement où </a:t>
            </a:r>
            <a:r>
              <a:rPr lang="fr-FR" b="1" dirty="0"/>
              <a:t>la pratique artistique </a:t>
            </a:r>
            <a:r>
              <a:rPr lang="fr-FR" dirty="0"/>
              <a:t>couvre des domaines variés : dessin, peinture, sculpture, photographie, vidéo, création numérique</a:t>
            </a:r>
          </a:p>
          <a:p>
            <a:r>
              <a:rPr lang="fr-FR" dirty="0"/>
              <a:t>- un enseignement qui permet d’enrichir sa </a:t>
            </a:r>
            <a:r>
              <a:rPr lang="fr-FR" b="1" dirty="0"/>
              <a:t>culture artistique</a:t>
            </a:r>
          </a:p>
          <a:p>
            <a:r>
              <a:rPr lang="fr-FR" dirty="0"/>
              <a:t>- un enseignement qui s’appuie sur des projets interdisciplinaires et permet d’envisager un projet d’études supérieures motivé et réfléchi.</a:t>
            </a:r>
          </a:p>
        </p:txBody>
      </p:sp>
    </p:spTree>
    <p:extLst>
      <p:ext uri="{BB962C8B-B14F-4D97-AF65-F5344CB8AC3E}">
        <p14:creationId xmlns:p14="http://schemas.microsoft.com/office/powerpoint/2010/main" val="4065560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23526" y="843216"/>
            <a:ext cx="5897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 Les arts plastiques en terminale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682423" y="1809863"/>
            <a:ext cx="76393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Deux possibilités :</a:t>
            </a:r>
          </a:p>
          <a:p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FF6600"/>
                </a:solidFill>
              </a:rPr>
              <a:t>Une option 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 2H. 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0000FF"/>
                </a:solidFill>
              </a:rPr>
              <a:t>Une spécialité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  6h  (coef 16 au bac) 3H de pratique et 3H de culture artistique avec:</a:t>
            </a:r>
          </a:p>
          <a:p>
            <a:pPr marL="285750" indent="-285750">
              <a:buFontTx/>
              <a:buChar char="-"/>
            </a:pP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dirty="0"/>
              <a:t>- un enseignement où la </a:t>
            </a:r>
            <a:r>
              <a:rPr lang="fr-FR" b="1" dirty="0"/>
              <a:t>pratique artistique </a:t>
            </a:r>
            <a:r>
              <a:rPr lang="fr-FR" dirty="0"/>
              <a:t>couvre des domaines variés : dessin, peinture, sculpture, photographie, vidéo, création numérique</a:t>
            </a:r>
          </a:p>
          <a:p>
            <a:r>
              <a:rPr lang="fr-FR" dirty="0"/>
              <a:t>- un enseignement qui permet d’enrichir sa </a:t>
            </a:r>
            <a:r>
              <a:rPr lang="fr-FR" b="1" dirty="0"/>
              <a:t>culture artistique</a:t>
            </a:r>
          </a:p>
          <a:p>
            <a:r>
              <a:rPr lang="fr-FR" dirty="0"/>
              <a:t>- un enseignement qui s’appuie sur des projets interdisciplinaires et permet d’envisager un projet d’études supérieures motivé et réfléchi.</a:t>
            </a:r>
          </a:p>
          <a:p>
            <a:r>
              <a:rPr lang="fr-FR" dirty="0"/>
              <a:t>- un enseignement dont les projets et les productions réalisées constituent des supports particulièrement </a:t>
            </a:r>
            <a:r>
              <a:rPr lang="fr-FR" b="1" dirty="0"/>
              <a:t>propices au grand oral du baccalauréat.</a:t>
            </a: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14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49730" y="624827"/>
            <a:ext cx="8594269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Pour quelles études après le bac?</a:t>
            </a:r>
          </a:p>
          <a:p>
            <a:endParaRPr lang="fr-FR" sz="2800" b="1" dirty="0"/>
          </a:p>
          <a:p>
            <a:r>
              <a:rPr lang="fr-FR" sz="2800" b="1" dirty="0"/>
              <a:t>Des études d’art mais pas seulement…</a:t>
            </a:r>
          </a:p>
          <a:p>
            <a:endParaRPr lang="fr-FR" dirty="0"/>
          </a:p>
          <a:p>
            <a:r>
              <a:rPr lang="fr-FR" b="1" dirty="0"/>
              <a:t> </a:t>
            </a:r>
            <a:endParaRPr lang="fr-FR" dirty="0"/>
          </a:p>
          <a:p>
            <a:r>
              <a:rPr lang="fr-FR" b="1" dirty="0"/>
              <a:t>Des études d’art:</a:t>
            </a:r>
          </a:p>
          <a:p>
            <a:pPr lvl="0"/>
            <a:r>
              <a:rPr lang="fr-FR" dirty="0"/>
              <a:t>les licences arts appliqués (DNMADE, diplôme national des métiers d’arts et du design) : design d’objet, graphisme, design d’espace, mode, numérique…</a:t>
            </a:r>
          </a:p>
          <a:p>
            <a:pPr lvl="0"/>
            <a:r>
              <a:rPr lang="fr-FR" dirty="0"/>
              <a:t>Les écoles nationales supérieures des Beaux Arts (ENSBA)</a:t>
            </a:r>
          </a:p>
          <a:p>
            <a:pPr lvl="0"/>
            <a:r>
              <a:rPr lang="fr-FR" dirty="0"/>
              <a:t>Les écoles d’architecture</a:t>
            </a:r>
          </a:p>
          <a:p>
            <a:pPr lvl="0"/>
            <a:r>
              <a:rPr lang="fr-FR" dirty="0"/>
              <a:t>Les licences en arts plastiques ou en histoire de l’art (métiers liés à l’enseignement, au patrimoine, aux musées, aux galeries, à la médiation culturelle..)</a:t>
            </a:r>
          </a:p>
          <a:p>
            <a:pPr lvl="0"/>
            <a:r>
              <a:rPr lang="fr-FR" dirty="0"/>
              <a:t>L’école du Louvre</a:t>
            </a:r>
          </a:p>
          <a:p>
            <a:pPr lvl="0"/>
            <a:r>
              <a:rPr lang="fr-FR" dirty="0"/>
              <a:t>Les métiers du livre (illustration, édition)</a:t>
            </a:r>
          </a:p>
          <a:p>
            <a:pPr lvl="0"/>
            <a:r>
              <a:rPr lang="fr-FR" dirty="0"/>
              <a:t>…</a:t>
            </a:r>
          </a:p>
          <a:p>
            <a:r>
              <a:rPr lang="fr-FR" dirty="0"/>
              <a:t>     </a:t>
            </a:r>
          </a:p>
          <a:p>
            <a:r>
              <a:rPr lang="fr-FR" b="1" dirty="0"/>
              <a:t> </a:t>
            </a:r>
            <a:endParaRPr lang="fr-FR" dirty="0"/>
          </a:p>
          <a:p>
            <a:pPr marL="285750" indent="-285750">
              <a:buFontTx/>
              <a:buChar char="-"/>
            </a:pPr>
            <a:endParaRPr lang="fr-FR" b="1" dirty="0"/>
          </a:p>
          <a:p>
            <a:pPr marL="285750" indent="-285750">
              <a:buFontTx/>
              <a:buChar char="-"/>
            </a:pPr>
            <a:endParaRPr lang="fr-FR" b="1" dirty="0"/>
          </a:p>
          <a:p>
            <a:pPr marL="285750" indent="-285750">
              <a:buFontTx/>
              <a:buChar char="-"/>
            </a:pPr>
            <a:endParaRPr lang="fr-FR" b="1" dirty="0"/>
          </a:p>
          <a:p>
            <a:pPr marL="285750" indent="-285750">
              <a:buFontTx/>
              <a:buChar char="-"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235671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07048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772458" cy="3848305"/>
          </a:xfrm>
          <a:prstGeom prst="rect">
            <a:avLst/>
          </a:prstGeom>
        </p:spPr>
      </p:pic>
      <p:pic>
        <p:nvPicPr>
          <p:cNvPr id="3" name="Image 2" descr="P107045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0142" y="133266"/>
            <a:ext cx="3763857" cy="2509238"/>
          </a:xfrm>
          <a:prstGeom prst="rect">
            <a:avLst/>
          </a:prstGeom>
        </p:spPr>
      </p:pic>
      <p:pic>
        <p:nvPicPr>
          <p:cNvPr id="4" name="Image 3" descr="P1070416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654" y="3533102"/>
            <a:ext cx="4987345" cy="3324897"/>
          </a:xfrm>
          <a:prstGeom prst="rect">
            <a:avLst/>
          </a:prstGeom>
        </p:spPr>
      </p:pic>
      <p:pic>
        <p:nvPicPr>
          <p:cNvPr id="5" name="Image 4" descr="P1070280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33102"/>
            <a:ext cx="4987347" cy="332489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954385" y="2971469"/>
            <a:ext cx="2449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Spectacle au lycée</a:t>
            </a:r>
          </a:p>
        </p:txBody>
      </p:sp>
    </p:spTree>
    <p:extLst>
      <p:ext uri="{BB962C8B-B14F-4D97-AF65-F5344CB8AC3E}">
        <p14:creationId xmlns:p14="http://schemas.microsoft.com/office/powerpoint/2010/main" val="275106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109075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679" y="42763"/>
            <a:ext cx="5387848" cy="3591899"/>
          </a:xfrm>
          <a:prstGeom prst="rect">
            <a:avLst/>
          </a:prstGeom>
        </p:spPr>
      </p:pic>
      <p:pic>
        <p:nvPicPr>
          <p:cNvPr id="4" name="Image 3" descr="P107019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519" y="2642687"/>
            <a:ext cx="5064320" cy="3798240"/>
          </a:xfrm>
          <a:prstGeom prst="rect">
            <a:avLst/>
          </a:prstGeom>
        </p:spPr>
      </p:pic>
      <p:pic>
        <p:nvPicPr>
          <p:cNvPr id="5" name="Image 4" descr="P1070137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942" y="2779255"/>
            <a:ext cx="3059058" cy="4078745"/>
          </a:xfrm>
          <a:prstGeom prst="rect">
            <a:avLst/>
          </a:prstGeom>
        </p:spPr>
      </p:pic>
      <p:pic>
        <p:nvPicPr>
          <p:cNvPr id="6" name="Image 5" descr="P1070179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6497" y="175621"/>
            <a:ext cx="1850299" cy="246706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03299" y="6483583"/>
            <a:ext cx="164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Séjour à Paris</a:t>
            </a:r>
          </a:p>
        </p:txBody>
      </p:sp>
    </p:spTree>
    <p:extLst>
      <p:ext uri="{BB962C8B-B14F-4D97-AF65-F5344CB8AC3E}">
        <p14:creationId xmlns:p14="http://schemas.microsoft.com/office/powerpoint/2010/main" val="216880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09077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97" y="30644"/>
            <a:ext cx="5940401" cy="3960267"/>
          </a:xfrm>
          <a:prstGeom prst="rect">
            <a:avLst/>
          </a:prstGeom>
        </p:spPr>
      </p:pic>
      <p:pic>
        <p:nvPicPr>
          <p:cNvPr id="3" name="Image 2" descr="P107018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053" y="2718687"/>
            <a:ext cx="4286824" cy="3215118"/>
          </a:xfrm>
          <a:prstGeom prst="rect">
            <a:avLst/>
          </a:prstGeom>
        </p:spPr>
      </p:pic>
      <p:pic>
        <p:nvPicPr>
          <p:cNvPr id="4" name="Image 3" descr="P107018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03710"/>
            <a:ext cx="4739052" cy="355428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350713" y="1023724"/>
            <a:ext cx="232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À la Comédie française</a:t>
            </a:r>
          </a:p>
        </p:txBody>
      </p:sp>
    </p:spTree>
    <p:extLst>
      <p:ext uri="{BB962C8B-B14F-4D97-AF65-F5344CB8AC3E}">
        <p14:creationId xmlns:p14="http://schemas.microsoft.com/office/powerpoint/2010/main" val="3047181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09049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4372" y="0"/>
            <a:ext cx="5409627" cy="3045419"/>
          </a:xfrm>
          <a:prstGeom prst="rect">
            <a:avLst/>
          </a:prstGeom>
        </p:spPr>
      </p:pic>
      <p:pic>
        <p:nvPicPr>
          <p:cNvPr id="3" name="Image 2" descr="P109034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9923" y="2189912"/>
            <a:ext cx="4550409" cy="2561711"/>
          </a:xfrm>
          <a:prstGeom prst="rect">
            <a:avLst/>
          </a:prstGeom>
        </p:spPr>
      </p:pic>
      <p:pic>
        <p:nvPicPr>
          <p:cNvPr id="5" name="Image 4" descr="P1090197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208" y="1943011"/>
            <a:ext cx="3916448" cy="220481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378317" y="4560289"/>
            <a:ext cx="1377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Voyage en Grèce, </a:t>
            </a:r>
          </a:p>
          <a:p>
            <a:endParaRPr lang="fr-FR" dirty="0"/>
          </a:p>
        </p:txBody>
      </p:sp>
      <p:pic>
        <p:nvPicPr>
          <p:cNvPr id="7" name="Image 6" descr="P1090411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21403"/>
            <a:ext cx="1378317" cy="2448325"/>
          </a:xfrm>
          <a:prstGeom prst="rect">
            <a:avLst/>
          </a:prstGeom>
        </p:spPr>
      </p:pic>
      <p:pic>
        <p:nvPicPr>
          <p:cNvPr id="4" name="Image 3" descr="P1090121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5600" y="4192400"/>
            <a:ext cx="3998400" cy="2665600"/>
          </a:xfrm>
          <a:prstGeom prst="rect">
            <a:avLst/>
          </a:prstGeom>
        </p:spPr>
      </p:pic>
      <p:pic>
        <p:nvPicPr>
          <p:cNvPr id="9" name="Image 8" descr="P1090227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507426" cy="19745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388BB0D-59E9-43F4-9B5F-CFEE4FD9DBC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940131" y="4301298"/>
            <a:ext cx="3263737" cy="244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81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107005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65408" cy="2899056"/>
          </a:xfrm>
          <a:prstGeom prst="rect">
            <a:avLst/>
          </a:prstGeom>
        </p:spPr>
      </p:pic>
      <p:pic>
        <p:nvPicPr>
          <p:cNvPr id="3" name="Image 2" descr="P107007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65387" y="6452378"/>
            <a:ext cx="3289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Au centre d’art de </a:t>
            </a:r>
            <a:r>
              <a:rPr lang="fr-FR" dirty="0" err="1"/>
              <a:t>Kerguéhennec</a:t>
            </a:r>
            <a:endParaRPr lang="fr-FR" dirty="0"/>
          </a:p>
        </p:txBody>
      </p:sp>
      <p:pic>
        <p:nvPicPr>
          <p:cNvPr id="5" name="Image 4" descr="P1070049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387" y="2973448"/>
            <a:ext cx="2448926" cy="3265234"/>
          </a:xfrm>
          <a:prstGeom prst="rect">
            <a:avLst/>
          </a:prstGeom>
        </p:spPr>
      </p:pic>
      <p:pic>
        <p:nvPicPr>
          <p:cNvPr id="6" name="Image 5" descr="P1070086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354" y="457352"/>
            <a:ext cx="2174292" cy="289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386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446</TotalTime>
  <Words>328</Words>
  <Application>Microsoft Office PowerPoint</Application>
  <PresentationFormat>Affichage à l'écran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Century Gothic</vt:lpstr>
      <vt:lpstr>Wingdings 2</vt:lpstr>
      <vt:lpstr>Austin</vt:lpstr>
      <vt:lpstr>Les arts plastiques au lycée Renan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arts plastiques au lycée Renan</dc:title>
  <dc:creator>GILLES TRELLU</dc:creator>
  <cp:lastModifiedBy>Gilles Trellu</cp:lastModifiedBy>
  <cp:revision>40</cp:revision>
  <dcterms:created xsi:type="dcterms:W3CDTF">2016-02-24T08:07:44Z</dcterms:created>
  <dcterms:modified xsi:type="dcterms:W3CDTF">2023-01-18T12:31:23Z</dcterms:modified>
</cp:coreProperties>
</file>